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"/>
  </p:notesMasterIdLst>
  <p:sldIdLst>
    <p:sldId id="329" r:id="rId2"/>
    <p:sldId id="330" r:id="rId3"/>
    <p:sldId id="331" r:id="rId4"/>
    <p:sldId id="332" r:id="rId5"/>
    <p:sldId id="333" r:id="rId6"/>
    <p:sldId id="335" r:id="rId7"/>
    <p:sldId id="339" r:id="rId8"/>
    <p:sldId id="328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ALS Sector Regular" panose="02000000000000000000" pitchFamily="2" charset="0"/>
      <p:regular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>
            <p14:sldId id="329"/>
          </p14:sldIdLst>
        </p14:section>
        <p14:section name="Main Pages" id="{2D6216EE-085B-1D4F-9148-1C95E9B04113}">
          <p14:sldIdLst>
            <p14:sldId id="330"/>
            <p14:sldId id="331"/>
            <p14:sldId id="332"/>
            <p14:sldId id="333"/>
            <p14:sldId id="335"/>
            <p14:sldId id="339"/>
          </p14:sldIdLst>
        </p14:section>
        <p14:section name="End Pages" id="{3602EDAD-CAB5-8D49-BB7B-9D76B042243D}">
          <p14:sldIdLst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6DEA"/>
    <a:srgbClr val="D4E6FF"/>
    <a:srgbClr val="000000"/>
    <a:srgbClr val="232323"/>
    <a:srgbClr val="434343"/>
    <a:srgbClr val="FFFFFF"/>
    <a:srgbClr val="D4E5FE"/>
    <a:srgbClr val="F8F8F8"/>
    <a:srgbClr val="EAEAEA"/>
    <a:srgbClr val="F83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44"/>
    <p:restoredTop sz="96296"/>
  </p:normalViewPr>
  <p:slideViewPr>
    <p:cSldViewPr snapToGrid="0" snapToObjects="1">
      <p:cViewPr varScale="1">
        <p:scale>
          <a:sx n="107" d="100"/>
          <a:sy n="107" d="100"/>
        </p:scale>
        <p:origin x="132" y="288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E4A8F-D894-394B-8106-7DD72FD6EB1F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5" y="1306286"/>
            <a:ext cx="8328022" cy="26879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Система для сбора и взаимодействия данных между различными СУБД</a:t>
            </a:r>
            <a:endParaRPr lang="ru-RU" sz="5400" b="1" dirty="0" smtClean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1ED838-C5F8-5BF8-527C-4FB20A960F4F}"/>
              </a:ext>
            </a:extLst>
          </p:cNvPr>
          <p:cNvSpPr/>
          <p:nvPr/>
        </p:nvSpPr>
        <p:spPr>
          <a:xfrm>
            <a:off x="463433" y="6094191"/>
            <a:ext cx="8328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76DEA"/>
              </a:buClr>
            </a:pPr>
            <a:r>
              <a:rPr lang="en-US" sz="16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III </a:t>
            </a:r>
            <a:r>
              <a:rPr lang="ru-RU" sz="16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Всероссийская научная </a:t>
            </a:r>
            <a:r>
              <a:rPr lang="ru-RU" sz="1600" dirty="0" smtClean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конференция ИИАСУ</a:t>
            </a:r>
            <a:r>
              <a:rPr lang="en-US" sz="1600" dirty="0" smtClean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’2</a:t>
            </a:r>
            <a:r>
              <a:rPr lang="ru-RU" sz="1600" dirty="0" smtClean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4</a:t>
            </a:r>
            <a:endParaRPr lang="en-US" sz="1600" dirty="0" smtClean="0">
              <a:solidFill>
                <a:schemeClr val="bg1">
                  <a:alpha val="50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  <a:p>
            <a:pPr>
              <a:buClr>
                <a:srgbClr val="176DEA"/>
              </a:buClr>
            </a:pPr>
            <a:r>
              <a:rPr lang="ru-RU" sz="1600" dirty="0" smtClean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Всероссийский конгресс с международным участием «Русский Инженер»</a:t>
            </a:r>
            <a:endParaRPr lang="ru-RU" sz="1600" dirty="0">
              <a:solidFill>
                <a:schemeClr val="bg1">
                  <a:alpha val="50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AC25DA0-FB7B-F5ED-1652-54BE4C90F804}"/>
              </a:ext>
            </a:extLst>
          </p:cNvPr>
          <p:cNvSpPr txBox="1">
            <a:spLocks/>
          </p:cNvSpPr>
          <p:nvPr/>
        </p:nvSpPr>
        <p:spPr>
          <a:xfrm>
            <a:off x="463433" y="378750"/>
            <a:ext cx="11211339" cy="6532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Московский государственный технический университет им. Н.Э. Баумана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475177" y="4362679"/>
            <a:ext cx="4634657" cy="1589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А.С. </a:t>
            </a:r>
            <a:r>
              <a:rPr lang="ru-RU" sz="2000" dirty="0" smtClean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Алексеев</a:t>
            </a:r>
          </a:p>
          <a:p>
            <a:pPr algn="l"/>
            <a:r>
              <a:rPr lang="ru-RU" sz="2000" dirty="0" smtClean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Н.В</a:t>
            </a:r>
            <a:r>
              <a:rPr lang="ru-RU" sz="20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. </a:t>
            </a:r>
            <a:r>
              <a:rPr lang="ru-RU" sz="2000" dirty="0" smtClean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Журавлев</a:t>
            </a:r>
          </a:p>
          <a:p>
            <a:pPr algn="l"/>
            <a:r>
              <a:rPr lang="ru-RU" sz="2000" dirty="0" smtClean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А.С</a:t>
            </a:r>
            <a:r>
              <a:rPr lang="ru-RU" sz="20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. </a:t>
            </a:r>
            <a:r>
              <a:rPr lang="ru-RU" sz="2000" dirty="0" smtClean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Волков</a:t>
            </a:r>
          </a:p>
          <a:p>
            <a:pPr algn="l"/>
            <a:r>
              <a:rPr lang="ru-RU" sz="2000" dirty="0" smtClean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А.Э</a:t>
            </a:r>
            <a:r>
              <a:rPr lang="ru-RU" sz="20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. Самохвалов</a:t>
            </a:r>
          </a:p>
        </p:txBody>
      </p:sp>
    </p:spTree>
    <p:extLst>
      <p:ext uri="{BB962C8B-B14F-4D97-AF65-F5344CB8AC3E}">
        <p14:creationId xmlns:p14="http://schemas.microsoft.com/office/powerpoint/2010/main" val="231000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4486E8"/>
            </a:gs>
            <a:gs pos="0">
              <a:srgbClr val="176DEA"/>
            </a:gs>
            <a:gs pos="100000">
              <a:srgbClr val="176D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6953" y="1176767"/>
            <a:ext cx="1127205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70000" algn="just"/>
            <a:r>
              <a:rPr lang="ru-RU" sz="2000" dirty="0" smtClean="0">
                <a:solidFill>
                  <a:schemeClr val="bg1"/>
                </a:solidFill>
              </a:rPr>
              <a:t>В </a:t>
            </a:r>
            <a:r>
              <a:rPr lang="ru-RU" sz="2000" dirty="0">
                <a:solidFill>
                  <a:schemeClr val="bg1"/>
                </a:solidFill>
              </a:rPr>
              <a:t>настоящее время наблюдается продолжающийся рост систем, поддерживающих огромный объем реляционных и </a:t>
            </a:r>
            <a:r>
              <a:rPr lang="ru-RU" sz="2000" dirty="0" err="1">
                <a:solidFill>
                  <a:schemeClr val="bg1"/>
                </a:solidFill>
              </a:rPr>
              <a:t>нереляционных</a:t>
            </a:r>
            <a:r>
              <a:rPr lang="ru-RU" sz="2000" dirty="0">
                <a:solidFill>
                  <a:schemeClr val="bg1"/>
                </a:solidFill>
              </a:rPr>
              <a:t> форм данных. Примерами моделей данных, которые поддерживают </a:t>
            </a:r>
            <a:r>
              <a:rPr lang="ru-RU" sz="2000" dirty="0" err="1">
                <a:solidFill>
                  <a:schemeClr val="bg1"/>
                </a:solidFill>
              </a:rPr>
              <a:t>многомодельные</a:t>
            </a:r>
            <a:r>
              <a:rPr lang="ru-RU" sz="2000" dirty="0">
                <a:solidFill>
                  <a:schemeClr val="bg1"/>
                </a:solidFill>
              </a:rPr>
              <a:t> базы данных, являются документные, графические, реляционные модели и модели </a:t>
            </a:r>
            <a:r>
              <a:rPr lang="ru-RU" sz="2000" dirty="0" smtClean="0">
                <a:solidFill>
                  <a:schemeClr val="bg1"/>
                </a:solidFill>
              </a:rPr>
              <a:t>ключ-значение.</a:t>
            </a:r>
          </a:p>
          <a:p>
            <a:pPr indent="270000" algn="just"/>
            <a:r>
              <a:rPr lang="ru-RU" sz="2000" b="1" dirty="0" smtClean="0">
                <a:solidFill>
                  <a:schemeClr val="bg1"/>
                </a:solidFill>
              </a:rPr>
              <a:t>Описание:</a:t>
            </a:r>
            <a:r>
              <a:rPr lang="ru-RU" sz="2000" dirty="0" smtClean="0">
                <a:solidFill>
                  <a:schemeClr val="bg1"/>
                </a:solidFill>
              </a:rPr>
              <a:t> Наличие </a:t>
            </a:r>
            <a:r>
              <a:rPr lang="ru-RU" sz="2000" dirty="0">
                <a:solidFill>
                  <a:schemeClr val="bg1"/>
                </a:solidFill>
              </a:rPr>
              <a:t>единой системы данных для управления, как хорошо структурированными данными, так и данными </a:t>
            </a:r>
            <a:r>
              <a:rPr lang="ru-RU" sz="2000" dirty="0" err="1">
                <a:solidFill>
                  <a:schemeClr val="bg1"/>
                </a:solidFill>
              </a:rPr>
              <a:t>NoSQL</a:t>
            </a:r>
            <a:r>
              <a:rPr lang="ru-RU" sz="2000" dirty="0">
                <a:solidFill>
                  <a:schemeClr val="bg1"/>
                </a:solidFill>
              </a:rPr>
              <a:t> выгодно пользователям, поскольку для каждой конкретной задачи существуют более предпочтительные варианты хранения данных в зависимости от типа СУБД, таким образом, предоставление разных структур хранения данных в одной системе позволяет сделать информацию более доступной и понятной для пользователей. Такая система также улучшает визуализацию и понимание данных. </a:t>
            </a:r>
            <a:endParaRPr lang="ru-RU" sz="2000" dirty="0" smtClean="0">
              <a:solidFill>
                <a:schemeClr val="bg1"/>
              </a:solidFill>
            </a:endParaRPr>
          </a:p>
          <a:p>
            <a:pPr indent="270000" algn="just"/>
            <a:r>
              <a:rPr lang="ru-RU" sz="2000" b="1" dirty="0" smtClean="0">
                <a:solidFill>
                  <a:schemeClr val="bg1"/>
                </a:solidFill>
              </a:rPr>
              <a:t>Актуальность:</a:t>
            </a:r>
            <a:r>
              <a:rPr lang="ru-RU" sz="2000" dirty="0" smtClean="0">
                <a:solidFill>
                  <a:schemeClr val="bg1"/>
                </a:solidFill>
              </a:rPr>
              <a:t> Нужда </a:t>
            </a:r>
            <a:r>
              <a:rPr lang="ru-RU" sz="2000" dirty="0">
                <a:solidFill>
                  <a:schemeClr val="bg1"/>
                </a:solidFill>
              </a:rPr>
              <a:t>в данной системе упоминается в самых различных сферах, например, при исследовании биологии </a:t>
            </a:r>
            <a:r>
              <a:rPr lang="ru-RU" sz="2000" dirty="0" smtClean="0">
                <a:solidFill>
                  <a:schemeClr val="bg1"/>
                </a:solidFill>
              </a:rPr>
              <a:t>или политологии. </a:t>
            </a:r>
            <a:r>
              <a:rPr lang="ru-RU" sz="2000" dirty="0">
                <a:solidFill>
                  <a:schemeClr val="bg1"/>
                </a:solidFill>
              </a:rPr>
              <a:t>Попытка создания аналогичной системы уже были, однако она была представлена для специализированной </a:t>
            </a:r>
            <a:r>
              <a:rPr lang="ru-RU" sz="2000" dirty="0" smtClean="0">
                <a:solidFill>
                  <a:schemeClr val="bg1"/>
                </a:solidFill>
              </a:rPr>
              <a:t>сферы, также </a:t>
            </a:r>
            <a:r>
              <a:rPr lang="ru-RU" sz="2000" dirty="0">
                <a:solidFill>
                  <a:schemeClr val="bg1"/>
                </a:solidFill>
              </a:rPr>
              <a:t>уже была попытка создать систему связывающую различные БД через JSON </a:t>
            </a:r>
            <a:r>
              <a:rPr lang="ru-RU" sz="2000" dirty="0" smtClean="0">
                <a:solidFill>
                  <a:schemeClr val="bg1"/>
                </a:solidFill>
              </a:rPr>
              <a:t>запросы, </a:t>
            </a:r>
            <a:r>
              <a:rPr lang="ru-RU" sz="2000" dirty="0">
                <a:solidFill>
                  <a:schemeClr val="bg1"/>
                </a:solidFill>
              </a:rPr>
              <a:t>а рассматриваемая в данной работе система также является </a:t>
            </a:r>
            <a:r>
              <a:rPr lang="ru-RU" sz="2000" dirty="0" smtClean="0">
                <a:solidFill>
                  <a:schemeClr val="bg1"/>
                </a:solidFill>
              </a:rPr>
              <a:t>универсальной, </a:t>
            </a:r>
            <a:r>
              <a:rPr lang="ru-RU" sz="2000" dirty="0">
                <a:solidFill>
                  <a:schemeClr val="bg1"/>
                </a:solidFill>
              </a:rPr>
              <a:t>однако работает по другому принципу. </a:t>
            </a:r>
            <a:r>
              <a:rPr lang="ru-RU" sz="2000" dirty="0" smtClean="0">
                <a:solidFill>
                  <a:schemeClr val="bg1"/>
                </a:solidFill>
              </a:rPr>
              <a:t>Она обращается </a:t>
            </a:r>
            <a:r>
              <a:rPr lang="ru-RU" sz="2000" dirty="0">
                <a:solidFill>
                  <a:schemeClr val="bg1"/>
                </a:solidFill>
              </a:rPr>
              <a:t>непосредственно к </a:t>
            </a:r>
            <a:r>
              <a:rPr lang="ru-RU" sz="2000" dirty="0" smtClean="0">
                <a:solidFill>
                  <a:schemeClr val="bg1"/>
                </a:solidFill>
              </a:rPr>
              <a:t>СУБД.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6953" y="349135"/>
            <a:ext cx="10615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222679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4486E8"/>
            </a:gs>
            <a:gs pos="100000">
              <a:srgbClr val="176DEA"/>
            </a:gs>
            <a:gs pos="0">
              <a:srgbClr val="176D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6953" y="1798707"/>
            <a:ext cx="67249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</a:rPr>
              <a:t>Всего в системе можно выделить 3 </a:t>
            </a:r>
            <a:r>
              <a:rPr lang="ru-RU" sz="2000" dirty="0" smtClean="0">
                <a:solidFill>
                  <a:schemeClr val="bg1"/>
                </a:solidFill>
              </a:rPr>
              <a:t>части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  <a:endParaRPr lang="ru-RU" sz="20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Первая часть - ввод запроса пользователем. Пользователь в браузере вводит запрос на получение нужных ему данных в соответствии с специальном </a:t>
            </a:r>
            <a:r>
              <a:rPr lang="ru-RU" sz="2000" dirty="0" smtClean="0">
                <a:solidFill>
                  <a:schemeClr val="bg1"/>
                </a:solidFill>
              </a:rPr>
              <a:t>синтаксисом.</a:t>
            </a:r>
            <a:endParaRPr lang="ru-RU" sz="20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Вторая часть - парсер запросов. В этом элементе системы запрос пользователя разбивается на части для каждой БД. 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</a:rPr>
              <a:t>Третья часть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 smtClean="0">
                <a:solidFill>
                  <a:schemeClr val="bg1"/>
                </a:solidFill>
              </a:rPr>
              <a:t>- </a:t>
            </a:r>
            <a:r>
              <a:rPr lang="ru-RU" sz="2000" dirty="0">
                <a:solidFill>
                  <a:schemeClr val="bg1"/>
                </a:solidFill>
              </a:rPr>
              <a:t>классы СУБД. Каждый такой класс представляет собой возможность взаимодействия с СУБД для выполнения запроса, а его объекты представляют каждую БД в этой СУБД.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6953" y="349135"/>
            <a:ext cx="10615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Описание взаимодействия</a:t>
            </a:r>
          </a:p>
        </p:txBody>
      </p:sp>
      <p:pic>
        <p:nvPicPr>
          <p:cNvPr id="4" name="Рисунок 3" descr="C:\Users\A1i5k\AppData\Local\Microsoft\Windows\INetCache\Content.Word\Основа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347" y="1118576"/>
            <a:ext cx="4619625" cy="5219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318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4486E8"/>
            </a:gs>
            <a:gs pos="0">
              <a:srgbClr val="176DEA"/>
            </a:gs>
            <a:gs pos="100000">
              <a:srgbClr val="176D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6953" y="1118576"/>
            <a:ext cx="114300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 smtClean="0">
                <a:solidFill>
                  <a:schemeClr val="bg1"/>
                </a:solidFill>
              </a:rPr>
              <a:t>Запрос </a:t>
            </a:r>
            <a:r>
              <a:rPr lang="ru-RU" sz="1600" dirty="0">
                <a:solidFill>
                  <a:schemeClr val="bg1"/>
                </a:solidFill>
              </a:rPr>
              <a:t>будет записываться одной строкой</a:t>
            </a:r>
            <a:r>
              <a:rPr lang="ru-RU" sz="1600" dirty="0" smtClean="0">
                <a:solidFill>
                  <a:schemeClr val="bg1"/>
                </a:solidFill>
              </a:rPr>
              <a:t>, сначала </a:t>
            </a:r>
            <a:r>
              <a:rPr lang="ru-RU" sz="1600" dirty="0">
                <a:solidFill>
                  <a:schemeClr val="bg1"/>
                </a:solidFill>
              </a:rPr>
              <a:t>пишется название БД. После этого через разделитель - точку, пишется оператор, применяемый к указанной БД. </a:t>
            </a:r>
          </a:p>
          <a:p>
            <a:pPr algn="just"/>
            <a:r>
              <a:rPr lang="ru-RU" sz="1600" dirty="0">
                <a:solidFill>
                  <a:schemeClr val="bg1"/>
                </a:solidFill>
              </a:rPr>
              <a:t>Пример запроса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  <a:endParaRPr lang="ru-RU" sz="1600" dirty="0">
              <a:solidFill>
                <a:schemeClr val="bg1"/>
              </a:solidFill>
            </a:endParaRPr>
          </a:p>
          <a:p>
            <a:pPr algn="just"/>
            <a:r>
              <a:rPr lang="en-US" sz="1600" dirty="0" err="1">
                <a:solidFill>
                  <a:schemeClr val="bg1"/>
                </a:solidFill>
              </a:rPr>
              <a:t>dbcity.read</a:t>
            </a:r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dbcity.building.address</a:t>
            </a:r>
            <a:r>
              <a:rPr lang="en-US" sz="1600" dirty="0">
                <a:solidFill>
                  <a:schemeClr val="bg1"/>
                </a:solidFill>
              </a:rPr>
              <a:t>).where(</a:t>
            </a:r>
            <a:r>
              <a:rPr lang="en-US" sz="1600" dirty="0" err="1">
                <a:solidFill>
                  <a:schemeClr val="bg1"/>
                </a:solidFill>
              </a:rPr>
              <a:t>dbpeople.read</a:t>
            </a:r>
            <a:r>
              <a:rPr lang="en-US" sz="1600" dirty="0">
                <a:solidFill>
                  <a:schemeClr val="bg1"/>
                </a:solidFill>
              </a:rPr>
              <a:t>(dbpeople.personal_data.name).where(dbpeople.personal_data.id=1)=</a:t>
            </a:r>
            <a:r>
              <a:rPr lang="en-US" sz="1600" dirty="0" err="1">
                <a:solidFill>
                  <a:schemeClr val="bg1"/>
                </a:solidFill>
              </a:rPr>
              <a:t>dbcity.building.address_owner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  <a:endParaRPr lang="ru-RU" sz="1600" dirty="0">
              <a:solidFill>
                <a:schemeClr val="bg1"/>
              </a:solidFill>
            </a:endParaRPr>
          </a:p>
          <a:p>
            <a:pPr algn="just"/>
            <a:r>
              <a:rPr lang="ru-RU" sz="1600" dirty="0" smtClean="0">
                <a:solidFill>
                  <a:schemeClr val="bg1"/>
                </a:solidFill>
              </a:rPr>
              <a:t>В </a:t>
            </a:r>
            <a:r>
              <a:rPr lang="ru-RU" sz="1600" dirty="0">
                <a:solidFill>
                  <a:schemeClr val="bg1"/>
                </a:solidFill>
              </a:rPr>
              <a:t>системе будут представлены следующие операторы: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x.y.z</a:t>
            </a:r>
            <a:r>
              <a:rPr lang="ru-RU" sz="1600" dirty="0">
                <a:solidFill>
                  <a:schemeClr val="bg1"/>
                </a:solidFill>
              </a:rPr>
              <a:t>, где x – название БД, y – название сущности, являющийся аналогом таблицы из реляционных БД, из ранее обозначенной базы данных, z – название сущности, являющийся аналогом столбцов из реляционных БД, из ранее обозначенной таблицы. Таким образом из БД можно получить необходимые данные.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where</a:t>
            </a:r>
            <a:r>
              <a:rPr lang="ru-RU" sz="1600" dirty="0">
                <a:solidFill>
                  <a:schemeClr val="bg1"/>
                </a:solidFill>
              </a:rPr>
              <a:t> – оператор, в котором в скобках описывается фильтр, по которому выбираются данные из БД. В условии используются оператор доступа к данным и операторы сравнения. Сравниваемыми элементами могут являться данные из БД или константы. Условия могут вложенными.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create</a:t>
            </a:r>
            <a:r>
              <a:rPr lang="ru-RU" sz="1600" dirty="0">
                <a:solidFill>
                  <a:schemeClr val="bg1"/>
                </a:solidFill>
              </a:rPr>
              <a:t> – вставка данных в БД. У оператора в скобках сначала через запятую указываются операторы доступа к данным, которые означают новые поля, после чего в конце через запятую указываются вставляемые данные в виде массива списков</a:t>
            </a:r>
            <a:r>
              <a:rPr lang="ru-RU" sz="1600" dirty="0" smtClean="0">
                <a:solidFill>
                  <a:schemeClr val="bg1"/>
                </a:solidFill>
              </a:rPr>
              <a:t>.</a:t>
            </a:r>
            <a:endParaRPr lang="ru-RU" sz="1600" dirty="0">
              <a:solidFill>
                <a:schemeClr val="bg1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read</a:t>
            </a:r>
            <a:r>
              <a:rPr lang="ru-RU" sz="1600" dirty="0">
                <a:solidFill>
                  <a:schemeClr val="bg1"/>
                </a:solidFill>
              </a:rPr>
              <a:t> – чтение данных из БД. У оператора в скобках указываются операторы доступа к данным, которые должны быть прочитаны</a:t>
            </a:r>
            <a:r>
              <a:rPr lang="ru-RU" sz="1600" dirty="0" smtClean="0">
                <a:solidFill>
                  <a:schemeClr val="bg1"/>
                </a:solidFill>
              </a:rPr>
              <a:t>.</a:t>
            </a:r>
            <a:endParaRPr lang="ru-RU" sz="1600" dirty="0">
              <a:solidFill>
                <a:schemeClr val="bg1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update</a:t>
            </a:r>
            <a:r>
              <a:rPr lang="ru-RU" sz="1600" dirty="0">
                <a:solidFill>
                  <a:schemeClr val="bg1"/>
                </a:solidFill>
              </a:rPr>
              <a:t> – изменение данных в БД. У оператора в скобках сначала через запятую указываются операторы доступа к данным, которые означают поля, в которых будут производится изменения, после чего в конце через запятую указываются вставляемые данные в виде списка. </a:t>
            </a:r>
            <a:endParaRPr lang="ru-RU" sz="1600" dirty="0" smtClean="0">
              <a:solidFill>
                <a:schemeClr val="bg1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1600" dirty="0" err="1" smtClean="0">
                <a:solidFill>
                  <a:schemeClr val="bg1"/>
                </a:solidFill>
              </a:rPr>
              <a:t>delete</a:t>
            </a:r>
            <a:r>
              <a:rPr lang="ru-RU" sz="1600" dirty="0" smtClean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– удаление данных из БД. После данного оператора указывается оператор </a:t>
            </a:r>
            <a:r>
              <a:rPr lang="ru-RU" sz="1600" dirty="0" err="1" smtClean="0">
                <a:solidFill>
                  <a:schemeClr val="bg1"/>
                </a:solidFill>
              </a:rPr>
              <a:t>where</a:t>
            </a:r>
            <a:r>
              <a:rPr lang="ru-RU" sz="1600" dirty="0" smtClean="0">
                <a:solidFill>
                  <a:schemeClr val="bg1"/>
                </a:solidFill>
              </a:rPr>
              <a:t>.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6953" y="349135"/>
            <a:ext cx="10615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</a:rPr>
              <a:t>Синтаксис </a:t>
            </a:r>
            <a:r>
              <a:rPr lang="ru-RU" sz="4400" dirty="0">
                <a:solidFill>
                  <a:schemeClr val="bg1"/>
                </a:solidFill>
              </a:rPr>
              <a:t>запросов между разными СУБД</a:t>
            </a:r>
          </a:p>
        </p:txBody>
      </p:sp>
    </p:spTree>
    <p:extLst>
      <p:ext uri="{BB962C8B-B14F-4D97-AF65-F5344CB8AC3E}">
        <p14:creationId xmlns:p14="http://schemas.microsoft.com/office/powerpoint/2010/main" val="363352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4486E8"/>
            </a:gs>
            <a:gs pos="0">
              <a:srgbClr val="176DEA"/>
            </a:gs>
            <a:gs pos="100000">
              <a:srgbClr val="176D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56953" y="349135"/>
            <a:ext cx="10615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Классы СУБД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6954" y="1376271"/>
            <a:ext cx="61239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solidFill>
                  <a:schemeClr val="bg1"/>
                </a:solidFill>
              </a:rPr>
              <a:t>Шаблон классов должен </a:t>
            </a:r>
            <a:r>
              <a:rPr lang="ru-RU" dirty="0">
                <a:solidFill>
                  <a:schemeClr val="bg1"/>
                </a:solidFill>
              </a:rPr>
              <a:t>иметь следующую структуру полей: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Коннектор - переменная, которая содержит подключение к </a:t>
            </a:r>
            <a:r>
              <a:rPr lang="ru-RU" dirty="0" smtClean="0">
                <a:solidFill>
                  <a:schemeClr val="bg1"/>
                </a:solidFill>
              </a:rPr>
              <a:t>БД.</a:t>
            </a:r>
            <a:endParaRPr lang="ru-RU" dirty="0">
              <a:solidFill>
                <a:schemeClr val="bg1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Название базы - название, которое необходимо для различия между разными БД одной СУБД.</a:t>
            </a:r>
          </a:p>
          <a:p>
            <a:pPr algn="just"/>
            <a:endParaRPr lang="ru-RU" dirty="0" smtClean="0">
              <a:solidFill>
                <a:schemeClr val="bg1"/>
              </a:solidFill>
            </a:endParaRPr>
          </a:p>
          <a:p>
            <a:pPr algn="just"/>
            <a:r>
              <a:rPr lang="ru-RU" dirty="0" smtClean="0">
                <a:solidFill>
                  <a:schemeClr val="bg1"/>
                </a:solidFill>
              </a:rPr>
              <a:t>Шаблон </a:t>
            </a:r>
            <a:r>
              <a:rPr lang="ru-RU" dirty="0">
                <a:solidFill>
                  <a:schemeClr val="bg1"/>
                </a:solidFill>
              </a:rPr>
              <a:t>должен содержать следующие методы: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Конструктор. Метод, которому на вход подаётся - адрес базы данных; порт базы данных; логин для авторизации; пароль для авторизации; название базы данных</a:t>
            </a:r>
            <a:r>
              <a:rPr lang="ru-RU" dirty="0" smtClean="0">
                <a:solidFill>
                  <a:schemeClr val="bg1"/>
                </a:solidFill>
              </a:rPr>
              <a:t>. Осуществляет подключение к БД.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Интерпретатор</a:t>
            </a:r>
            <a:r>
              <a:rPr lang="ru-RU" dirty="0">
                <a:solidFill>
                  <a:schemeClr val="bg1"/>
                </a:solidFill>
              </a:rPr>
              <a:t>. Метод, которому на вход подаётся - запрос на </a:t>
            </a:r>
            <a:r>
              <a:rPr lang="ru-RU" dirty="0" smtClean="0">
                <a:solidFill>
                  <a:schemeClr val="bg1"/>
                </a:solidFill>
              </a:rPr>
              <a:t>специальном синтаксисе. </a:t>
            </a:r>
            <a:r>
              <a:rPr lang="ru-RU" dirty="0">
                <a:solidFill>
                  <a:schemeClr val="bg1"/>
                </a:solidFill>
              </a:rPr>
              <a:t>Данный метод преобразует полученный запрос в формат, нужный для конкретной СУБД и исполняет его. В конце возвращает массив кортежей с полученным результатом.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Деструктор. Метод, который закрывает подключение для текущей БД.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819" y="1245555"/>
            <a:ext cx="4944876" cy="45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4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4486E8"/>
            </a:gs>
            <a:gs pos="0">
              <a:srgbClr val="176DEA"/>
            </a:gs>
            <a:gs pos="100000">
              <a:srgbClr val="176D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56953" y="349135"/>
            <a:ext cx="103825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Парсер </a:t>
            </a:r>
            <a:r>
              <a:rPr lang="ru-RU" sz="4400" dirty="0" smtClean="0">
                <a:solidFill>
                  <a:schemeClr val="bg1"/>
                </a:solidFill>
              </a:rPr>
              <a:t>запросов</a:t>
            </a:r>
            <a:endParaRPr lang="ru-RU" sz="4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952" y="1118576"/>
            <a:ext cx="11014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ru-RU" sz="1600" dirty="0">
                <a:solidFill>
                  <a:schemeClr val="bg1"/>
                </a:solidFill>
              </a:rPr>
              <a:t>В описываемой в данной статье системе запрос от пользователя необходимо разделить на подзапросы. После этого разбитые подзапросы конвертируются в запросы, которые могут воспринимать СУБД, для которых эти запросы предназначены и </a:t>
            </a:r>
            <a:r>
              <a:rPr lang="ru-RU" sz="1600" dirty="0" smtClean="0">
                <a:solidFill>
                  <a:schemeClr val="bg1"/>
                </a:solidFill>
              </a:rPr>
              <a:t>исполняются. Конвертацию </a:t>
            </a:r>
            <a:r>
              <a:rPr lang="ru-RU" sz="1600" dirty="0">
                <a:solidFill>
                  <a:schemeClr val="bg1"/>
                </a:solidFill>
              </a:rPr>
              <a:t>подзапросов осуществляет общий для всех классов БД метод Интерпретатор. Рассмотрим работу одного из них, а именно интерпретатора класса </a:t>
            </a:r>
            <a:r>
              <a:rPr lang="en-US" sz="1600" dirty="0" smtClean="0">
                <a:solidFill>
                  <a:schemeClr val="bg1"/>
                </a:solidFill>
              </a:rPr>
              <a:t>MongoDB.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https://lh7-rt.googleusercontent.com/docsz/AD_4nXf_LlW0DvAZcQpZZf0O52VoOc3_1Vcbjvwwr5p8q_MjMyQFgwXcQp-APzaGxMxVngFUUrcPJyNa06MpbpWyTSOuLVs-5nlzQfl3IbBN_iKHWpcS4htpLvdcucjXUINgYnXQSyu88dgWH_1nasyP0BZpaBs?key=g0L-bAMY7--BNturpN8jGw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041" y="3532577"/>
            <a:ext cx="6120130" cy="19888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556953" y="2878870"/>
            <a:ext cx="113217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smtClean="0">
                <a:solidFill>
                  <a:schemeClr val="bg1"/>
                </a:solidFill>
              </a:rPr>
              <a:t>Из запроса выше выделим для рассмотрения следующий </a:t>
            </a:r>
            <a:r>
              <a:rPr lang="ru-RU" sz="1600" dirty="0">
                <a:solidFill>
                  <a:schemeClr val="bg1"/>
                </a:solidFill>
              </a:rPr>
              <a:t>подзапрос:</a:t>
            </a:r>
          </a:p>
          <a:p>
            <a:pPr lvl="0" algn="just"/>
            <a:r>
              <a:rPr lang="en-US" sz="1600" dirty="0" err="1">
                <a:solidFill>
                  <a:schemeClr val="bg1"/>
                </a:solidFill>
              </a:rPr>
              <a:t>dbpeople.read</a:t>
            </a:r>
            <a:r>
              <a:rPr lang="en-US" sz="1600" dirty="0">
                <a:solidFill>
                  <a:schemeClr val="bg1"/>
                </a:solidFill>
              </a:rPr>
              <a:t>(dbpeople.personal_data.name).where(dbpeople.personal_data.id=1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56951" y="3394713"/>
            <a:ext cx="541409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sz="1600" dirty="0">
                <a:solidFill>
                  <a:schemeClr val="bg1"/>
                </a:solidFill>
              </a:rPr>
              <a:t>Сначала идёт подключение к базе данных </a:t>
            </a:r>
            <a:r>
              <a:rPr lang="en-US" sz="1600" dirty="0" err="1">
                <a:solidFill>
                  <a:schemeClr val="bg1"/>
                </a:solidFill>
              </a:rPr>
              <a:t>dbpeople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ru-RU" sz="16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1600" dirty="0" smtClean="0">
                <a:solidFill>
                  <a:schemeClr val="bg1"/>
                </a:solidFill>
              </a:rPr>
              <a:t>Парсер </a:t>
            </a:r>
            <a:r>
              <a:rPr lang="ru-RU" sz="1600" dirty="0">
                <a:solidFill>
                  <a:schemeClr val="bg1"/>
                </a:solidFill>
              </a:rPr>
              <a:t>начинает выполнять с более меньшего подзапроса</a:t>
            </a:r>
            <a:r>
              <a:rPr lang="ru-RU" sz="1600" dirty="0" smtClean="0">
                <a:solidFill>
                  <a:schemeClr val="bg1"/>
                </a:solidFill>
              </a:rPr>
              <a:t>: (</a:t>
            </a:r>
            <a:r>
              <a:rPr lang="en-US" sz="1600" dirty="0">
                <a:solidFill>
                  <a:schemeClr val="bg1"/>
                </a:solidFill>
              </a:rPr>
              <a:t>dbpeople.personal_data.name).where(dbpeople.personal_data.id=1</a:t>
            </a:r>
            <a:r>
              <a:rPr lang="en-US" sz="1600" dirty="0" smtClean="0">
                <a:solidFill>
                  <a:schemeClr val="bg1"/>
                </a:solidFill>
              </a:rPr>
              <a:t>),</a:t>
            </a:r>
            <a:r>
              <a:rPr lang="ru-RU" sz="1600" dirty="0" smtClean="0">
                <a:solidFill>
                  <a:schemeClr val="bg1"/>
                </a:solidFill>
              </a:rPr>
              <a:t> где </a:t>
            </a:r>
            <a:r>
              <a:rPr lang="en-US" sz="1600" dirty="0" err="1">
                <a:solidFill>
                  <a:schemeClr val="bg1"/>
                </a:solidFill>
              </a:rPr>
              <a:t>dbpeople</a:t>
            </a:r>
            <a:r>
              <a:rPr lang="en-US" sz="1600" dirty="0">
                <a:solidFill>
                  <a:schemeClr val="bg1"/>
                </a:solidFill>
              </a:rPr>
              <a:t> – </a:t>
            </a:r>
            <a:r>
              <a:rPr lang="ru-RU" sz="1600" dirty="0">
                <a:solidFill>
                  <a:schemeClr val="bg1"/>
                </a:solidFill>
              </a:rPr>
              <a:t>БД в СУБД </a:t>
            </a:r>
            <a:r>
              <a:rPr lang="en-US" sz="1600" dirty="0">
                <a:solidFill>
                  <a:schemeClr val="bg1"/>
                </a:solidFill>
              </a:rPr>
              <a:t>MongoDB.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smtClean="0">
                <a:solidFill>
                  <a:schemeClr val="bg1"/>
                </a:solidFill>
              </a:rPr>
              <a:t>dbpeople.personal_data.name </a:t>
            </a:r>
            <a:r>
              <a:rPr lang="ru-RU" sz="1600" dirty="0">
                <a:solidFill>
                  <a:schemeClr val="bg1"/>
                </a:solidFill>
              </a:rPr>
              <a:t>преобразуется в {_</a:t>
            </a:r>
            <a:r>
              <a:rPr lang="en-US" sz="1600" dirty="0">
                <a:solidFill>
                  <a:schemeClr val="bg1"/>
                </a:solidFill>
              </a:rPr>
              <a:t>id: 0, name: 1}</a:t>
            </a:r>
            <a:endParaRPr lang="ru-RU" sz="1600" dirty="0">
              <a:solidFill>
                <a:schemeClr val="bg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where(dbpeople.personal_data.id=1)  </a:t>
            </a:r>
            <a:r>
              <a:rPr lang="ru-RU" sz="1600" dirty="0">
                <a:solidFill>
                  <a:schemeClr val="bg1"/>
                </a:solidFill>
              </a:rPr>
              <a:t>преобразуется в {_</a:t>
            </a:r>
            <a:r>
              <a:rPr lang="en-US" sz="1600" dirty="0">
                <a:solidFill>
                  <a:schemeClr val="bg1"/>
                </a:solidFill>
              </a:rPr>
              <a:t>id: 1}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600" dirty="0">
                <a:solidFill>
                  <a:schemeClr val="bg1"/>
                </a:solidFill>
              </a:rPr>
              <a:t>Далее конвертируется часть запроса </a:t>
            </a:r>
            <a:r>
              <a:rPr lang="en-US" sz="1600" dirty="0" err="1">
                <a:solidFill>
                  <a:schemeClr val="bg1"/>
                </a:solidFill>
              </a:rPr>
              <a:t>dbpeople.read</a:t>
            </a:r>
            <a:r>
              <a:rPr lang="en-US" sz="1600" dirty="0">
                <a:solidFill>
                  <a:schemeClr val="bg1"/>
                </a:solidFill>
              </a:rPr>
              <a:t>() </a:t>
            </a:r>
            <a:r>
              <a:rPr lang="ru-RU" sz="1600" dirty="0">
                <a:solidFill>
                  <a:schemeClr val="bg1"/>
                </a:solidFill>
              </a:rPr>
              <a:t>и исполняется в виде следующего запроса: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</a:rPr>
              <a:t>db.personal_data.find</a:t>
            </a:r>
            <a:r>
              <a:rPr lang="en-US" sz="1600" dirty="0">
                <a:solidFill>
                  <a:schemeClr val="bg1"/>
                </a:solidFill>
              </a:rPr>
              <a:t>({_id: 1},{_id: 0, name: 1}).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56953" y="2156616"/>
            <a:ext cx="115342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smtClean="0">
                <a:solidFill>
                  <a:schemeClr val="bg1"/>
                </a:solidFill>
              </a:rPr>
              <a:t>Пример запроса к 2 БД: </a:t>
            </a:r>
          </a:p>
          <a:p>
            <a:pPr algn="just"/>
            <a:r>
              <a:rPr lang="en-US" sz="1600" dirty="0" err="1" smtClean="0">
                <a:solidFill>
                  <a:schemeClr val="bg1"/>
                </a:solidFill>
              </a:rPr>
              <a:t>dbcity.read</a:t>
            </a:r>
            <a:r>
              <a:rPr lang="en-US" sz="1600" dirty="0" smtClean="0">
                <a:solidFill>
                  <a:schemeClr val="bg1"/>
                </a:solidFill>
              </a:rPr>
              <a:t>(</a:t>
            </a:r>
            <a:r>
              <a:rPr lang="en-US" sz="1600" dirty="0" err="1" smtClean="0">
                <a:solidFill>
                  <a:schemeClr val="bg1"/>
                </a:solidFill>
              </a:rPr>
              <a:t>dbcity.building.address</a:t>
            </a:r>
            <a:r>
              <a:rPr lang="en-US" sz="1600" dirty="0" smtClean="0">
                <a:solidFill>
                  <a:schemeClr val="bg1"/>
                </a:solidFill>
              </a:rPr>
              <a:t>).where(</a:t>
            </a:r>
            <a:r>
              <a:rPr lang="en-US" sz="1600" dirty="0" err="1" smtClean="0">
                <a:solidFill>
                  <a:schemeClr val="bg1"/>
                </a:solidFill>
              </a:rPr>
              <a:t>dbcity.building.address_owner</a:t>
            </a:r>
            <a:r>
              <a:rPr lang="en-US" sz="1600" dirty="0" smtClean="0">
                <a:solidFill>
                  <a:schemeClr val="bg1"/>
                </a:solidFill>
              </a:rPr>
              <a:t>=</a:t>
            </a:r>
            <a:r>
              <a:rPr lang="en-US" sz="1600" dirty="0" err="1" smtClean="0">
                <a:solidFill>
                  <a:schemeClr val="bg1"/>
                </a:solidFill>
              </a:rPr>
              <a:t>dbpeople.read</a:t>
            </a:r>
            <a:r>
              <a:rPr lang="en-US" sz="1600" dirty="0" smtClean="0">
                <a:solidFill>
                  <a:schemeClr val="bg1"/>
                </a:solidFill>
              </a:rPr>
              <a:t>(dbpeople.personal_data.name</a:t>
            </a:r>
            <a:r>
              <a:rPr lang="en-US" sz="1600" dirty="0">
                <a:solidFill>
                  <a:schemeClr val="bg1"/>
                </a:solidFill>
              </a:rPr>
              <a:t>).where(dbpeople.personal_data.id=1</a:t>
            </a:r>
            <a:r>
              <a:rPr lang="en-US" sz="1600" dirty="0" smtClean="0">
                <a:solidFill>
                  <a:schemeClr val="bg1"/>
                </a:solidFill>
              </a:rPr>
              <a:t>))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93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4486E8"/>
            </a:gs>
            <a:gs pos="0">
              <a:srgbClr val="176DEA"/>
            </a:gs>
            <a:gs pos="100000">
              <a:srgbClr val="176D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6953" y="349135"/>
            <a:ext cx="10615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Заключение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6953" y="1343019"/>
            <a:ext cx="10789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70000" algn="just"/>
            <a:r>
              <a:rPr lang="ru-RU" sz="2000" dirty="0">
                <a:solidFill>
                  <a:schemeClr val="bg1"/>
                </a:solidFill>
              </a:rPr>
              <a:t>В данной работе было проведено теоретическое обоснование возможности и необходимости создания системы для управления данными, представленными как в реляционных, так и </a:t>
            </a:r>
            <a:r>
              <a:rPr lang="ru-RU" sz="2000" dirty="0" err="1">
                <a:solidFill>
                  <a:schemeClr val="bg1"/>
                </a:solidFill>
              </a:rPr>
              <a:t>нереляционных</a:t>
            </a:r>
            <a:r>
              <a:rPr lang="ru-RU" sz="2000" dirty="0">
                <a:solidFill>
                  <a:schemeClr val="bg1"/>
                </a:solidFill>
              </a:rPr>
              <a:t> БД. Данная система позволит пользователю получать информацию из разных БД доступней и представлять её в более понятном виде. Также были описаны основные элементы системы и их взаимодействие. Более подробно были рассмотрены классы, через которые происходит взаимодействие системы с БД. Для того, чтобы была возможность одним запросом обращаться к нескольким БД был разработан синтаксис для этих запросов и парсер, который разделяет запрос пользователя на подзапросы. Данная система может полезна для экспертов в области электронной коммерции и аналитиков </a:t>
            </a:r>
            <a:r>
              <a:rPr lang="ru-RU" sz="2000" dirty="0" smtClean="0">
                <a:solidFill>
                  <a:schemeClr val="bg1"/>
                </a:solidFill>
              </a:rPr>
              <a:t>данных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72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5" y="1953492"/>
            <a:ext cx="8223366" cy="20407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Спасибо за внимание!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1ED838-C5F8-5BF8-527C-4FB20A960F4F}"/>
              </a:ext>
            </a:extLst>
          </p:cNvPr>
          <p:cNvSpPr/>
          <p:nvPr/>
        </p:nvSpPr>
        <p:spPr>
          <a:xfrm>
            <a:off x="463433" y="6094191"/>
            <a:ext cx="8328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76DEA"/>
              </a:buClr>
            </a:pPr>
            <a:r>
              <a:rPr lang="en-US" sz="16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III </a:t>
            </a:r>
            <a:r>
              <a:rPr lang="ru-RU" sz="16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Всероссийская научная </a:t>
            </a:r>
            <a:r>
              <a:rPr lang="ru-RU" sz="1600" dirty="0" smtClean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конференция ИИАСУ</a:t>
            </a:r>
            <a:r>
              <a:rPr lang="en-US" sz="1600" dirty="0" smtClean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’2</a:t>
            </a:r>
            <a:r>
              <a:rPr lang="ru-RU" sz="1600" dirty="0" smtClean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4</a:t>
            </a:r>
            <a:endParaRPr lang="en-US" sz="1600" dirty="0" smtClean="0">
              <a:solidFill>
                <a:schemeClr val="bg1">
                  <a:alpha val="50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  <a:p>
            <a:pPr>
              <a:buClr>
                <a:srgbClr val="176DEA"/>
              </a:buClr>
            </a:pPr>
            <a:r>
              <a:rPr lang="ru-RU" sz="1600" dirty="0" smtClean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Всероссийский конгресс с международным участием «Русский Инженер»</a:t>
            </a:r>
            <a:endParaRPr lang="ru-RU" sz="1600" dirty="0">
              <a:solidFill>
                <a:schemeClr val="bg1">
                  <a:alpha val="50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AC25DA0-FB7B-F5ED-1652-54BE4C90F804}"/>
              </a:ext>
            </a:extLst>
          </p:cNvPr>
          <p:cNvSpPr txBox="1">
            <a:spLocks/>
          </p:cNvSpPr>
          <p:nvPr/>
        </p:nvSpPr>
        <p:spPr>
          <a:xfrm>
            <a:off x="463433" y="378750"/>
            <a:ext cx="11211339" cy="6532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Московский государственный технический университет им. Н.Э. Баумана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475177" y="4362679"/>
            <a:ext cx="4634657" cy="1630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А.С. </a:t>
            </a:r>
            <a:r>
              <a:rPr lang="ru-RU" sz="2000" dirty="0" smtClean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Алексеев</a:t>
            </a:r>
          </a:p>
          <a:p>
            <a:pPr algn="l"/>
            <a:r>
              <a:rPr lang="ru-RU" sz="2000" dirty="0" smtClean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Н.В</a:t>
            </a:r>
            <a:r>
              <a:rPr lang="ru-RU" sz="20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. </a:t>
            </a:r>
            <a:r>
              <a:rPr lang="ru-RU" sz="2000" dirty="0" smtClean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Журавлев</a:t>
            </a:r>
          </a:p>
          <a:p>
            <a:pPr algn="l"/>
            <a:r>
              <a:rPr lang="ru-RU" sz="2000" dirty="0" smtClean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А.С</a:t>
            </a:r>
            <a:r>
              <a:rPr lang="ru-RU" sz="20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. </a:t>
            </a:r>
            <a:r>
              <a:rPr lang="ru-RU" sz="2000" dirty="0" smtClean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Волков</a:t>
            </a:r>
          </a:p>
          <a:p>
            <a:pPr algn="l"/>
            <a:r>
              <a:rPr lang="ru-RU" sz="2000" dirty="0" smtClean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А.Э</a:t>
            </a:r>
            <a:r>
              <a:rPr lang="ru-RU" sz="20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. Самохвалов</a:t>
            </a:r>
          </a:p>
        </p:txBody>
      </p:sp>
    </p:spTree>
    <p:extLst>
      <p:ext uri="{BB962C8B-B14F-4D97-AF65-F5344CB8AC3E}">
        <p14:creationId xmlns:p14="http://schemas.microsoft.com/office/powerpoint/2010/main" val="413460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22713</TotalTime>
  <Words>1005</Words>
  <Application>Microsoft Office PowerPoint</Application>
  <PresentationFormat>Широкоэкранный</PresentationFormat>
  <Paragraphs>59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Arial</vt:lpstr>
      <vt:lpstr>ALS Sector Regular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/>
  <cp:keywords/>
  <dc:description/>
  <cp:lastModifiedBy>A1i5k</cp:lastModifiedBy>
  <cp:revision>84</cp:revision>
  <dcterms:created xsi:type="dcterms:W3CDTF">2022-04-18T20:35:07Z</dcterms:created>
  <dcterms:modified xsi:type="dcterms:W3CDTF">2024-10-28T20:17:40Z</dcterms:modified>
  <cp:category/>
</cp:coreProperties>
</file>